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69"/>
  </p:handoutMasterIdLst>
  <p:sldIdLst>
    <p:sldId id="256" r:id="rId3"/>
    <p:sldId id="8593" r:id="rId4"/>
    <p:sldId id="8594" r:id="rId5"/>
    <p:sldId id="8595" r:id="rId6"/>
    <p:sldId id="8596" r:id="rId7"/>
    <p:sldId id="8597" r:id="rId9"/>
    <p:sldId id="8598" r:id="rId10"/>
    <p:sldId id="8599" r:id="rId11"/>
    <p:sldId id="8600" r:id="rId12"/>
    <p:sldId id="8601" r:id="rId13"/>
    <p:sldId id="8602" r:id="rId14"/>
    <p:sldId id="8603" r:id="rId15"/>
    <p:sldId id="8604" r:id="rId16"/>
    <p:sldId id="8605" r:id="rId17"/>
    <p:sldId id="8606" r:id="rId18"/>
    <p:sldId id="8607" r:id="rId19"/>
    <p:sldId id="8608" r:id="rId20"/>
    <p:sldId id="8609" r:id="rId21"/>
    <p:sldId id="8610" r:id="rId22"/>
    <p:sldId id="8611" r:id="rId23"/>
    <p:sldId id="8612" r:id="rId24"/>
    <p:sldId id="8613" r:id="rId25"/>
    <p:sldId id="8614" r:id="rId26"/>
    <p:sldId id="8615" r:id="rId27"/>
    <p:sldId id="8616" r:id="rId28"/>
    <p:sldId id="8617" r:id="rId29"/>
    <p:sldId id="8618" r:id="rId30"/>
    <p:sldId id="8619" r:id="rId31"/>
    <p:sldId id="8620" r:id="rId32"/>
    <p:sldId id="8621" r:id="rId33"/>
    <p:sldId id="8622" r:id="rId34"/>
    <p:sldId id="8623" r:id="rId35"/>
    <p:sldId id="8624" r:id="rId36"/>
    <p:sldId id="8625" r:id="rId37"/>
    <p:sldId id="8626" r:id="rId38"/>
    <p:sldId id="8627" r:id="rId39"/>
    <p:sldId id="8628" r:id="rId40"/>
    <p:sldId id="8629" r:id="rId41"/>
    <p:sldId id="8630" r:id="rId42"/>
    <p:sldId id="8631" r:id="rId43"/>
    <p:sldId id="8632" r:id="rId44"/>
    <p:sldId id="8633" r:id="rId45"/>
    <p:sldId id="8634" r:id="rId46"/>
    <p:sldId id="8635" r:id="rId47"/>
    <p:sldId id="8636" r:id="rId48"/>
    <p:sldId id="8637" r:id="rId49"/>
    <p:sldId id="8638" r:id="rId50"/>
    <p:sldId id="8639" r:id="rId51"/>
    <p:sldId id="8640" r:id="rId52"/>
    <p:sldId id="8641" r:id="rId53"/>
    <p:sldId id="8642" r:id="rId54"/>
    <p:sldId id="8643" r:id="rId55"/>
    <p:sldId id="8644" r:id="rId56"/>
    <p:sldId id="8645" r:id="rId57"/>
    <p:sldId id="8646" r:id="rId58"/>
    <p:sldId id="8647" r:id="rId59"/>
    <p:sldId id="8648" r:id="rId60"/>
    <p:sldId id="8649" r:id="rId61"/>
    <p:sldId id="8650" r:id="rId62"/>
    <p:sldId id="8651" r:id="rId63"/>
    <p:sldId id="8652" r:id="rId64"/>
    <p:sldId id="8653" r:id="rId65"/>
    <p:sldId id="8654" r:id="rId66"/>
    <p:sldId id="8655" r:id="rId67"/>
    <p:sldId id="8656" r:id="rId6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handoutMaster" Target="handoutMasters/handoutMaster1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tags" Target="../tags/tag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tags" Target="../tags/tag5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401955" y="1182370"/>
            <a:ext cx="406273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数据可视化及实战</a:t>
            </a:r>
            <a:br>
              <a:rPr lang="zh-CN" sz="3800" dirty="0">
                <a:ea typeface="宋体" panose="02010600030101010101" pitchFamily="2" charset="-122"/>
                <a:sym typeface="+mn-ea"/>
              </a:rPr>
            </a:b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Lesson-02</a:t>
            </a:r>
            <a:br>
              <a:rPr lang="en-US" altLang="zh-CN" sz="3800" dirty="0">
                <a:ea typeface="宋体" panose="02010600030101010101" pitchFamily="2" charset="-122"/>
                <a:sym typeface="+mn-ea"/>
              </a:rPr>
            </a:b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8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折线图：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x = [1900, 1901, 1902, 1903, 1904, 1905, 1906, 1907, 1908, 1909, 1910]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y = [265, 323, 136, 220, 305, 350, 419, 450, 560, 720, 830]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使用Matplotlib画折线图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plt.plot(x, y)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使用Seaborn画折线图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df = pd.DataFrame({'x': x, 'y': y})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sns.lineplot(x="x", y="y", data=df)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0225" y="1783080"/>
            <a:ext cx="4463415" cy="3291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条形图：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x = ['c1', 'c2', 'c3', 'c4']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y = [15, 18, 5, 26]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用Matplotlib画条形图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plt.bar(x, y)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用Seaborn画条形图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sns.barplot(x, y)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9220" y="2057400"/>
            <a:ext cx="3972560" cy="2966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620" y="2057400"/>
            <a:ext cx="3825240" cy="2863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箱线图：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生成0-1之间的20*4维度数据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data=np.random.normal(size=(10,4)) 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lables = ['A','B','C','D']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用Matplotlib画箱线图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plt.boxplot(data,labels=lables)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用Seaborn画箱线图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df = pd.DataFrame(data, columns=lables)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sns.boxplot(data=df)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0645" y="1957705"/>
            <a:ext cx="3918585" cy="298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555" y="1957705"/>
            <a:ext cx="4010025" cy="29324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饼图：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nums = [25, 33, 37]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射手adc：法师apc：坦克tk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labels = ['ADC','APC', 'Tk']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用Matplotlib画饼图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plt.pie(x = nums, labels=labels)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7640" y="1744980"/>
            <a:ext cx="3286125" cy="3133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热力图：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np.random.seed(33)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data = np.random.rand(3, 3)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heatmap = sns.heatmap(data)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5375" y="1398905"/>
            <a:ext cx="4943475" cy="3943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45477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200">
                <a:ea typeface="宋体" panose="02010600030101010101" pitchFamily="2" charset="-122"/>
                <a:sym typeface="+mn-ea"/>
              </a:rPr>
              <a:t>蜘蛛图：</a:t>
            </a:r>
            <a:endParaRPr lang="zh-CN" altLang="zh-CN" sz="12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数据准备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labels=np.array([u"推进","KDA",u"生存",u"团战",u"发育",u"输出"])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stats=[76, 58, 67, 97, 86, 58]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画图数据准备，角度、状态值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angles=np.linspace(0, 2*np.pi, len(labels), endpoint=False)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stats=np.concatenate((stats,[stats[0]]))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angles=np.concatenate((angles,[angles[0]]))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用Matplotlib画蜘蛛图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fig = plt.figure()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ax = fig.add_subplot(111, polar=True)   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ax.plot(angles, stats, 'o-', linewidth=2)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ax.fill(angles, stats, alpha=0.25)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26000" y="1266190"/>
            <a:ext cx="3153410" cy="22847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设置中文字体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font = FontProperties(fname=r"C:\Windows\Fonts\simhei.ttf", size=14)  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ax.set_thetagrids(angles * 180/np.pi, labels, FontProperties=font)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plt.show()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6825" y="1383030"/>
            <a:ext cx="4034155" cy="3545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45477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200">
                <a:ea typeface="宋体" panose="02010600030101010101" pitchFamily="2" charset="-122"/>
                <a:sym typeface="+mn-ea"/>
              </a:rPr>
              <a:t>二元变量分布：</a:t>
            </a:r>
            <a:endParaRPr lang="zh-CN" altLang="zh-CN" sz="12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数据准备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flights = sns.load_dataset("flights")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用Seaborn画二元变量分布图（散点图，核密度图，Hexbin图）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sns.jointplot(x="year", y="passengers", data=flights, kind='scatter')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sns.jointplot(x="year", y="passengers", data=flights, kind='kde')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sns.jointplot(x="year", y="passengers", data=flights, kind='hex')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plt.show()</a:t>
            </a:r>
            <a:endParaRPr lang="en-US" altLang="zh-CN" sz="12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7895" y="1193165"/>
            <a:ext cx="2851785" cy="2842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705" y="1146175"/>
            <a:ext cx="2924810" cy="2935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3997325"/>
            <a:ext cx="2710180" cy="27292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45477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200">
                <a:ea typeface="宋体" panose="02010600030101010101" pitchFamily="2" charset="-122"/>
                <a:sym typeface="+mn-ea"/>
              </a:rPr>
              <a:t>成对关系：</a:t>
            </a:r>
            <a:endParaRPr lang="zh-CN" altLang="zh-CN" sz="12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数据准备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flights = sns.load_dataset('flights')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用Seaborn画成对关系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sns.pairplot(flights)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plt.show()</a:t>
            </a:r>
            <a:endParaRPr lang="en-US" altLang="zh-CN" sz="12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8805" y="1395730"/>
            <a:ext cx="4562475" cy="4533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subplot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604520" y="1436370"/>
            <a:ext cx="5966460" cy="4775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subplot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：</a:t>
            </a:r>
            <a:endParaRPr lang="zh-CN" altLang="zh-CN"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1800">
                <a:sym typeface="+mn-ea"/>
              </a:rPr>
              <a:t>matplotlib下, 一个 Figure 对象可以包含多个子图(Axes), 可以使用 subplot() 快速绘制</a:t>
            </a:r>
            <a:endParaRPr lang="en-US" altLang="zh-CN" sz="18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1800">
                <a:sym typeface="+mn-ea"/>
              </a:rPr>
              <a:t>subplot(numRows, numCols, plotNum)</a:t>
            </a:r>
            <a:endParaRPr lang="en-US" altLang="zh-CN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>
                <a:sym typeface="+mn-ea"/>
              </a:rPr>
              <a:t>图表的整个绘图区域被分成 numRows 行和 numCols 列</a:t>
            </a:r>
            <a:endParaRPr lang="en-US" altLang="zh-CN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>
                <a:sym typeface="+mn-ea"/>
              </a:rPr>
              <a:t>然后按照从左到右，从上到下的顺序对每个子区域进行编号，左上的子区域的编号为1</a:t>
            </a:r>
            <a:endParaRPr lang="en-US" altLang="zh-CN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>
                <a:sym typeface="+mn-ea"/>
              </a:rPr>
              <a:t>plotNum 参数指定创建的 Axes 对象所在的区域</a:t>
            </a:r>
            <a:endParaRPr lang="en-US" altLang="zh-CN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9555" y="1799590"/>
            <a:ext cx="5286375" cy="3876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subplot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604520" y="1064895"/>
            <a:ext cx="5966460" cy="4775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def f(t):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    return np.exp(-t) * np.cos(2 * np.pi * t)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t1 = np.arange(0, 5, 0.1)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t2 = np.arange(0, 5, 0.02)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plt.figure()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plt.subplot(221)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plt.plot(t1, f(t1), 'r--')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plt.subplot(222)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plt.plot(t2, np.cos(2 * np.pi * t2), 'r--')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plt.subplot(212)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plt.plot([1, 2, 3, 4], [1, 4, 9, 16])</a:t>
            </a:r>
            <a:endParaRPr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400">
                <a:ea typeface="宋体" panose="02010600030101010101" pitchFamily="2" charset="-122"/>
                <a:sym typeface="+mn-ea"/>
              </a:rPr>
              <a:t>plt.show()</a:t>
            </a:r>
            <a:endParaRPr altLang="zh-CN" sz="14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7863840" y="1456690"/>
            <a:ext cx="993775" cy="6819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18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(2,2,1)</a:t>
            </a:r>
            <a:endParaRPr lang="en-US" sz="180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10147300" y="1456690"/>
            <a:ext cx="993775" cy="6819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18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(2,2,2)</a:t>
            </a:r>
            <a:endParaRPr lang="en-US" sz="180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8996680" y="5667375"/>
            <a:ext cx="993775" cy="6819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18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(2,1,2)</a:t>
            </a:r>
            <a:endParaRPr lang="en-US" sz="180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0505" y="1972945"/>
            <a:ext cx="5286375" cy="3876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subplot</a:t>
            </a:r>
            <a:r>
              <a:rPr lang="zh-CN" dirty="0">
                <a:ea typeface="宋体" panose="02010600030101010101" pitchFamily="2" charset="-122"/>
                <a:sym typeface="+mn-ea"/>
              </a:rPr>
              <a:t>使用</a:t>
            </a:r>
            <a:r>
              <a:rPr dirty="0">
                <a:ea typeface="宋体" panose="02010600030101010101" pitchFamily="2" charset="-122"/>
                <a:sym typeface="+mn-ea"/>
              </a:rPr>
              <a:t>：沪市指数可视化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10615"/>
            <a:ext cx="559562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按照天，月，季度，年来显示沪市指数的走势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fig = plt.figure(figsize=[15, 7])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plt.rcParams['font.sans-serif']=['SimHei'] #用来正常显示中文标签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plt.suptitle('沪市指数', fontsize=20)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plt.subplot(221)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plt.plot(df.Price, '-', label='按天')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plt.legend()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...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plt.subplot(224)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plt.plot(df_year.Price, '-', label='按年')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plt.legend()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plt.show()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030" y="2439670"/>
            <a:ext cx="7353935" cy="38550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进行可视化探索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49846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显示特征之间的相关系数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plt.figure(figsize=(10, 10))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plt.title('Pearson Correlation between Features',y=1.05,size=15)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train_data_hot_encoded = train_features.drop('Embarked',1).join(train_features.Embarked.str.get_dummies())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train_data_hot_encoded = train_data_hot_encoded.drop('Sex',1).join(train_data_hot_encoded.Sex.str.get_dummies())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计算特征之间的Pearson系数，即相似度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sns.heatmap(train_data_hot_encoded.astype(float).corr(),linewidths=0.1,vmax=1.0, square=True,linecolor='white',annot=True)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plt.show()</a:t>
            </a:r>
            <a:endParaRPr lang="en-US" altLang="zh-CN" sz="12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980" y="1319530"/>
            <a:ext cx="5694045" cy="5217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进行可视化探索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49846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使用饼图来进行Survived取值的可视化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train_data["Survived"].value_counts().plot(kind = "pie", label='Survived')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plt.show()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不同的Pclass,幸存人数(条形图)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sns.barplot(x = 'Pclass', y = "Survived", data = train_data);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plt.show()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# 不同的Embarked,幸存人数(条形图)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sns.barplot(x = 'Embarked', y = "Survived", data = train_data);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plt.show()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2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010" y="1584325"/>
            <a:ext cx="2541905" cy="2285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995" y="1522095"/>
            <a:ext cx="3451860" cy="2614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10" y="4137025"/>
            <a:ext cx="3391535" cy="2605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进行可视化探索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49846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def train(train_features, train_labels):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# 构造CART决策树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clf = DecisionTreeClassifier()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clf.fit(train_features, train_labels)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# 显示特征向量的重要程度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coeffs = clf.feature_importances_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df_co = pd.DataFrame(coeffs, columns=["importance_"])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# 下标设置为Feature Name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df_co.index = train_features.columns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df_co.sort_values("importance_", ascending=True, inplace=True)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df_co.importance_.plot(kind="barh")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plt.title("Feature importance")</a:t>
            </a:r>
            <a:endParaRPr lang="en-US" altLang="zh-CN" sz="1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200">
                <a:sym typeface="+mn-ea"/>
              </a:rPr>
              <a:t>	plt.show()</a:t>
            </a:r>
            <a:endParaRPr lang="en-US" altLang="zh-CN" sz="12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3140" y="1328420"/>
            <a:ext cx="5438775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进行词云展示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06095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常用的分词工具：</a:t>
            </a:r>
            <a:endParaRPr lang="zh-CN" altLang="en-US" sz="2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sym typeface="+mn-ea"/>
              </a:rPr>
              <a:t>英文：</a:t>
            </a:r>
            <a:r>
              <a:rPr lang="en-US" altLang="zh-CN" sz="2200">
                <a:sym typeface="+mn-ea"/>
              </a:rPr>
              <a:t>NLTK</a:t>
            </a:r>
            <a:endParaRPr lang="en-US" altLang="zh-CN" sz="2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2200">
                <a:ea typeface="宋体" panose="02010600030101010101" pitchFamily="2" charset="-122"/>
                <a:sym typeface="+mn-ea"/>
              </a:rPr>
              <a:t>中文：</a:t>
            </a:r>
            <a:r>
              <a:rPr lang="en-US" altLang="zh-CN" sz="2200">
                <a:ea typeface="宋体" panose="02010600030101010101" pitchFamily="2" charset="-122"/>
                <a:sym typeface="+mn-ea"/>
              </a:rPr>
              <a:t>jieba</a:t>
            </a:r>
            <a:endParaRPr lang="en-US" altLang="zh-CN" sz="22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>
                <a:sym typeface="+mn-ea"/>
              </a:rPr>
              <a:t>NLTK</a:t>
            </a:r>
            <a:r>
              <a:rPr lang="zh-CN" altLang="en-US" sz="2200">
                <a:ea typeface="宋体" panose="02010600030101010101" pitchFamily="2" charset="-122"/>
                <a:sym typeface="+mn-ea"/>
              </a:rPr>
              <a:t>国内下载会很慢（</a:t>
            </a:r>
            <a:r>
              <a:rPr lang="en-US" altLang="zh-CN" sz="2200">
                <a:ea typeface="宋体" panose="02010600030101010101" pitchFamily="2" charset="-122"/>
                <a:sym typeface="+mn-ea"/>
              </a:rPr>
              <a:t>600M</a:t>
            </a:r>
            <a:r>
              <a:rPr lang="zh-CN" altLang="en-US" sz="2200">
                <a:ea typeface="宋体" panose="02010600030101010101" pitchFamily="2" charset="-122"/>
                <a:sym typeface="+mn-ea"/>
              </a:rPr>
              <a:t>），可以在网上找百度云盘下载下来，然后放到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C:\Users\</a:t>
            </a:r>
            <a:r>
              <a:rPr lang="en-US" altLang="zh-CN" sz="2200">
                <a:sym typeface="+mn-ea"/>
              </a:rPr>
              <a:t>XXXX</a:t>
            </a:r>
            <a:r>
              <a:rPr lang="zh-CN" altLang="en-US" sz="2200">
                <a:sym typeface="+mn-ea"/>
              </a:rPr>
              <a:t>\AppData\Roaming\nltk_data</a:t>
            </a:r>
            <a:endParaRPr lang="zh-CN" altLang="en-US" sz="22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370" y="1273175"/>
            <a:ext cx="6391275" cy="4962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进行词云展示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06095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def create_word_cloud(f):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f = remove_stop_words(f)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cut_text = word_tokenize(f)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cut_text = " ".join(cut_text)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wc = WordCloud(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max_words=100,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width=2000,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height=1200,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    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wordcloud = wc.generate(cut_text)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wordcloud.to_file("wordcloud.jpg")</a:t>
            </a:r>
            <a:endParaRPr lang="zh-CN" altLang="en-US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0" y="1429385"/>
            <a:ext cx="7366000" cy="43884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Action</a:t>
            </a:r>
            <a:r>
              <a:rPr altLang="zh-CN" dirty="0">
                <a:ea typeface="宋体" panose="02010600030101010101" pitchFamily="2" charset="-122"/>
              </a:rPr>
              <a:t>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购物篮词云分析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48056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数据集：MarketBasket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对数据集进行词云可视化展示，可视化探索（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Top10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的商品有哪些）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380" y="1682115"/>
            <a:ext cx="6380480" cy="3823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决策树可视化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sz="2000">
                <a:ea typeface="宋体" panose="02010600030101010101" pitchFamily="2" charset="-122"/>
                <a:sym typeface="+mn-ea"/>
              </a:rPr>
              <a:t>通过</a:t>
            </a:r>
            <a:r>
              <a:rPr sz="2000">
                <a:sym typeface="+mn-ea"/>
              </a:rPr>
              <a:t>pydot+GraphViz实现决策树可视化</a:t>
            </a:r>
            <a:endParaRPr sz="20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2000">
                <a:sym typeface="+mn-ea"/>
              </a:rPr>
              <a:t>安装Graphviz库需要下面的几步：</a:t>
            </a:r>
            <a:endParaRPr sz="2000">
              <a:sym typeface="+mn-ea"/>
            </a:endParaRPr>
          </a:p>
          <a:p>
            <a:pPr>
              <a:lnSpc>
                <a:spcPct val="170000"/>
              </a:lnSpc>
            </a:pPr>
            <a:r>
              <a:rPr sz="2000">
                <a:sym typeface="+mn-ea"/>
              </a:rPr>
              <a:t>安装graphviz工具</a:t>
            </a:r>
            <a:r>
              <a:rPr lang="zh-CN" sz="2000">
                <a:ea typeface="宋体" panose="02010600030101010101" pitchFamily="2" charset="-122"/>
                <a:sym typeface="+mn-ea"/>
              </a:rPr>
              <a:t>：</a:t>
            </a:r>
            <a:r>
              <a:rPr sz="2000">
                <a:sym typeface="+mn-ea"/>
              </a:rPr>
              <a:t>http://www.graphviz.org/download/</a:t>
            </a:r>
            <a:endParaRPr sz="2000">
              <a:sym typeface="+mn-ea"/>
            </a:endParaRPr>
          </a:p>
          <a:p>
            <a:pPr>
              <a:lnSpc>
                <a:spcPct val="170000"/>
              </a:lnSpc>
            </a:pPr>
            <a:r>
              <a:rPr sz="2000">
                <a:sym typeface="+mn-ea"/>
              </a:rPr>
              <a:t>将Graphviz添加到环境变量PATH中</a:t>
            </a:r>
            <a:endParaRPr sz="2000">
              <a:sym typeface="+mn-ea"/>
            </a:endParaRPr>
          </a:p>
          <a:p>
            <a:pPr>
              <a:lnSpc>
                <a:spcPct val="170000"/>
              </a:lnSpc>
            </a:pPr>
            <a:r>
              <a:rPr sz="2000">
                <a:sym typeface="+mn-ea"/>
              </a:rPr>
              <a:t>需要Graphviz库，使用pip install graphviz进行安装</a:t>
            </a:r>
            <a:endParaRPr sz="2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8855" y="1557655"/>
            <a:ext cx="4572000" cy="3743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决策树可视化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# 决策树可视化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import pydotplus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from sklearn.externals.six import StringIO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from sklearn.tree import export_graphviz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def show_tree(clf):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dot_data = StringIO()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export_graphviz(clf, out_file=dot_data)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graph = pydotplus.graph_from_dot_data(dot_data.getvalue())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graph.write_pdf("titanic_tree.pdf")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show_tree(clf)</a:t>
            </a:r>
            <a:endParaRPr sz="13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9305" y="1371600"/>
            <a:ext cx="7239000" cy="4562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Summary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90345"/>
            <a:ext cx="54844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1800">
                <a:ea typeface="宋体" panose="02010600030101010101" pitchFamily="2" charset="-122"/>
                <a:sym typeface="+mn-ea"/>
              </a:rPr>
              <a:t>数据探索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EDA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，帮我们对数据进行宏观分析，数据缺失，数据重复，异常值检测，方便后续的数据清洗，特征选择工作</a:t>
            </a:r>
            <a:endParaRPr lang="zh-CN" altLang="en-US"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>
                <a:ea typeface="宋体" panose="02010600030101010101" pitchFamily="2" charset="-122"/>
                <a:sym typeface="+mn-ea"/>
              </a:rPr>
              <a:t>visualization</a:t>
            </a:r>
            <a:r>
              <a:rPr lang="zh-CN" sz="1800">
                <a:ea typeface="宋体" panose="02010600030101010101" pitchFamily="2" charset="-122"/>
                <a:sym typeface="+mn-ea"/>
              </a:rPr>
              <a:t>可以</a:t>
            </a:r>
            <a:r>
              <a:rPr sz="1800">
                <a:ea typeface="宋体" panose="02010600030101010101" pitchFamily="2" charset="-122"/>
                <a:sym typeface="+mn-ea"/>
              </a:rPr>
              <a:t>让我们更好的理解数据</a:t>
            </a:r>
            <a:endParaRPr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>
                <a:ea typeface="宋体" panose="02010600030101010101" pitchFamily="2" charset="-122"/>
                <a:sym typeface="+mn-ea"/>
              </a:rPr>
              <a:t>可视化的图表有很多，关键是对业务的理解，才能转化为图表的语言</a:t>
            </a:r>
            <a:endParaRPr lang="zh-CN"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>
                <a:ea typeface="宋体" panose="02010600030101010101" pitchFamily="2" charset="-122"/>
                <a:sym typeface="+mn-ea"/>
              </a:rPr>
              <a:t>熟悉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matplotlib, seaborn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等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可视化工具使用</a:t>
            </a:r>
            <a:endParaRPr lang="zh-CN" altLang="zh-CN"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4745" y="1617980"/>
            <a:ext cx="5768975" cy="34893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数据可视化</a:t>
            </a:r>
            <a:endParaRPr lang="zh-CN" altLang="en-US" sz="4000" dirty="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altLang="zh-CN" sz="1800">
                <a:sym typeface="+mn-ea"/>
              </a:rPr>
              <a:t>可视化视图都有哪些</a:t>
            </a:r>
            <a:endParaRPr altLang="zh-CN" sz="1800"/>
          </a:p>
          <a:p>
            <a:pPr lvl="0">
              <a:lnSpc>
                <a:spcPct val="150000"/>
              </a:lnSpc>
            </a:pPr>
            <a:r>
              <a:rPr altLang="zh-CN" sz="1800">
                <a:sym typeface="+mn-ea"/>
              </a:rPr>
              <a:t>Python可视化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工具</a:t>
            </a:r>
            <a:r>
              <a:rPr lang="zh-CN" sz="1800">
                <a:ea typeface="宋体" panose="02010600030101010101" pitchFamily="2" charset="-122"/>
                <a:sym typeface="+mn-ea"/>
              </a:rPr>
              <a:t>（</a:t>
            </a:r>
            <a:r>
              <a:rPr altLang="zh-CN" sz="1800">
                <a:sym typeface="+mn-ea"/>
              </a:rPr>
              <a:t>Matplotlib、Seaborn</a:t>
            </a:r>
            <a:r>
              <a:rPr lang="zh-CN" sz="1800">
                <a:ea typeface="宋体" panose="02010600030101010101" pitchFamily="2" charset="-122"/>
                <a:sym typeface="+mn-ea"/>
              </a:rPr>
              <a:t>）</a:t>
            </a:r>
            <a:endParaRPr altLang="zh-CN" sz="1800"/>
          </a:p>
          <a:p>
            <a:pPr lvl="0">
              <a:lnSpc>
                <a:spcPct val="150000"/>
              </a:lnSpc>
            </a:pPr>
            <a:r>
              <a:rPr altLang="zh-CN" sz="1800"/>
              <a:t>subplot</a:t>
            </a:r>
            <a:r>
              <a:rPr lang="zh-CN" altLang="zh-CN" sz="1800">
                <a:ea typeface="宋体" panose="02010600030101010101" pitchFamily="2" charset="-122"/>
              </a:rPr>
              <a:t>使用</a:t>
            </a:r>
            <a:endParaRPr altLang="zh-CN" sz="1800"/>
          </a:p>
          <a:p>
            <a:pPr lvl="0">
              <a:lnSpc>
                <a:spcPct val="150000"/>
              </a:lnSpc>
            </a:pPr>
            <a:r>
              <a:rPr lang="zh-CN" sz="1800">
                <a:ea typeface="宋体" panose="02010600030101010101" pitchFamily="2" charset="-122"/>
                <a:sym typeface="+mn-ea"/>
              </a:rPr>
              <a:t>对</a:t>
            </a:r>
            <a:r>
              <a:rPr altLang="zh-CN" sz="1800">
                <a:sym typeface="+mn-ea"/>
              </a:rPr>
              <a:t>文章进行词云展示</a:t>
            </a:r>
            <a:endParaRPr lang="en-US" sz="180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sz="1800">
                <a:sym typeface="+mn-ea"/>
              </a:rPr>
              <a:t>Project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：股市指数可视化</a:t>
            </a:r>
            <a:endParaRPr altLang="zh-CN" sz="180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：</a:t>
            </a:r>
            <a:r>
              <a:rPr lang="zh-CN" sz="1800">
                <a:ea typeface="宋体" panose="02010600030101010101" pitchFamily="2" charset="-122"/>
                <a:sym typeface="+mn-ea"/>
              </a:rPr>
              <a:t>对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MarketBasket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进行词云展示</a:t>
            </a:r>
            <a:endParaRPr lang="en-US" altLang="zh-CN" sz="18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6616065" y="1147445"/>
            <a:ext cx="5422900" cy="132588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altLang="zh-CN" sz="4000">
                <a:ea typeface="宋体" panose="02010600030101010101" pitchFamily="2" charset="-122"/>
              </a:rPr>
              <a:t>Dashboard</a:t>
            </a:r>
            <a:endParaRPr lang="zh-CN" altLang="zh-CN" sz="400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430" y="2084070"/>
            <a:ext cx="4980940" cy="46266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altLang="zh-CN" sz="1800">
                <a:sym typeface="+mn-ea"/>
              </a:rPr>
              <a:t>交互式数据可视化</a:t>
            </a:r>
            <a:endParaRPr altLang="zh-CN" sz="180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sz="1800">
                <a:sym typeface="+mn-ea"/>
              </a:rPr>
              <a:t>Flask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使用</a:t>
            </a:r>
            <a:endParaRPr lang="en-US" sz="180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sz="1800">
                <a:sym typeface="+mn-ea"/>
              </a:rPr>
              <a:t>Dash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介绍</a:t>
            </a:r>
            <a:endParaRPr altLang="zh-CN" sz="1800"/>
          </a:p>
          <a:p>
            <a:pPr lvl="0">
              <a:lnSpc>
                <a:spcPct val="150000"/>
              </a:lnSpc>
            </a:pPr>
            <a:r>
              <a:rPr lang="en-US" sz="1800">
                <a:ea typeface="宋体" panose="02010600030101010101" pitchFamily="2" charset="-122"/>
                <a:sym typeface="+mn-ea"/>
              </a:rPr>
              <a:t>echarts</a:t>
            </a:r>
            <a:r>
              <a:rPr lang="zh-CN" sz="1800">
                <a:ea typeface="宋体" panose="02010600030101010101" pitchFamily="2" charset="-122"/>
                <a:sym typeface="+mn-ea"/>
              </a:rPr>
              <a:t>使用</a:t>
            </a:r>
            <a:endParaRPr altLang="zh-CN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sz="1800">
                <a:ea typeface="宋体" panose="02010600030101010101" pitchFamily="2" charset="-122"/>
                <a:sym typeface="+mn-ea"/>
              </a:rPr>
              <a:t>pyecharts</a:t>
            </a:r>
            <a:r>
              <a:rPr lang="zh-CN" sz="1800">
                <a:ea typeface="宋体" panose="02010600030101010101" pitchFamily="2" charset="-122"/>
                <a:sym typeface="+mn-ea"/>
              </a:rPr>
              <a:t>使用</a:t>
            </a:r>
            <a:endParaRPr lang="zh-CN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Flask + echarts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搭建可视化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Dashboard</a:t>
            </a:r>
            <a:endParaRPr lang="en-US" altLang="zh-CN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肺炎数据可视化</a:t>
            </a:r>
            <a:endParaRPr lang="zh-CN" altLang="en-US" sz="180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500" dirty="0"/>
              <a:t>2</a:t>
            </a:r>
            <a:r>
              <a:rPr lang="en-US" altLang="zh-CN" sz="4500" dirty="0"/>
              <a:t>/2</a:t>
            </a:r>
            <a:r>
              <a:rPr lang="zh-CN" altLang="en-US" sz="4500" dirty="0"/>
              <a:t> </a:t>
            </a:r>
            <a:r>
              <a:rPr lang="en-US" altLang="zh-CN" sz="4500" dirty="0"/>
              <a:t>Dashboard</a:t>
            </a:r>
            <a:r>
              <a:rPr lang="zh-CN" altLang="zh-CN" sz="4500" dirty="0">
                <a:ea typeface="宋体" panose="02010600030101010101" pitchFamily="2" charset="-122"/>
              </a:rPr>
              <a:t>搭建</a:t>
            </a:r>
            <a:endParaRPr lang="zh-CN" altLang="zh-CN" sz="45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Dashboard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510349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Dashboard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仪表盘，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数据可视化的模块</a:t>
            </a:r>
            <a:endParaRPr lang="en-US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向企业展示度量信息和关键业务指标（KPI）现状的数据虚拟化工具</a:t>
            </a:r>
            <a:endParaRPr lang="en-US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为了配合BI更好的展示企业的各项业务指标等数据，dashboard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可以包括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图表、仪表盘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地图、sparkline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状态指示器等数据可视化形式</a:t>
            </a:r>
            <a:endParaRPr lang="en-US" altLang="zh-CN" sz="20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125" y="1728470"/>
            <a:ext cx="6096000" cy="3429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nCoV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数据分析及可视化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1642110"/>
            <a:ext cx="2733675" cy="4860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55" y="1642110"/>
            <a:ext cx="2783840" cy="4950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70" y="1623060"/>
            <a:ext cx="2794000" cy="4968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nCoV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数据分析及可视化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领导让你对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nCoV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数据进行分析呈现，你会怎么做？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我们要处理一个数据分析项目，一般分为几个步骤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对于ToB业务，和ToC业务的，进行数据可视化呈现有怎样的区别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nCoV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数据分析及可视化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数据分析的架构（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3A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）：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宋体" panose="02010600030101010101" pitchFamily="2" charset="-122"/>
                <a:sym typeface="+mn-ea"/>
              </a:rPr>
              <a:t>Data Aggregation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Data Analysis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Data Activation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数据可视化的技术选型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443990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工具：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Power BI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Tableau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FineBI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etabase 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Superset（由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Airbnb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数据部门开源）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2865" y="1092200"/>
            <a:ext cx="5557520" cy="5401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11440" y="6411595"/>
            <a:ext cx="3717925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BI平台魔力象限（by Gartner）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443990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数据源：腾讯新闻 https://news.qq.com/zt2020/page/feiyan.htm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数据格式：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JSON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https://view.inews.qq.com/g2/getOnsInfo?name=disease_h5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抓取方式：requests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呈现工具：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PowerBI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三种授权方式，免费版，专业版，增值版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前两种主要适用于个人以及中小型企业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1595755" y="1037590"/>
            <a:ext cx="9807575" cy="848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altLang="zh-CN" sz="2200" dirty="0">
                <a:ea typeface="宋体" panose="02010600030101010101" pitchFamily="2" charset="-122"/>
              </a:rPr>
              <a:t>https://dwz.cn/QzQGw9PN</a:t>
            </a:r>
            <a:endParaRPr altLang="zh-CN" sz="2200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755" y="1658620"/>
            <a:ext cx="8605520" cy="49999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数据可视化的技术选型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443990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自己编写代码：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Matplotlib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Seaborn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pyecharts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echarts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HTML/Javascript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11545" y="1328420"/>
            <a:ext cx="5467350" cy="42005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15945" y="1443990"/>
            <a:ext cx="2895600" cy="3829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Flask</a:t>
            </a:r>
            <a:r>
              <a:rPr lang="zh-CN" dirty="0">
                <a:ea typeface="宋体" panose="02010600030101010101" pitchFamily="2" charset="-122"/>
                <a:sym typeface="+mn-ea"/>
              </a:rPr>
              <a:t>介绍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477456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Flask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一个使用 Python 编写的轻量级 Web 应用程序框架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Flask 依赖 Jinja 模板引擎和 Werkzeug WSGI 套件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Flask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，也</a:t>
            </a:r>
            <a:r>
              <a:rPr sz="1800" dirty="0">
                <a:ea typeface="宋体" panose="02010600030101010101" pitchFamily="2" charset="-122"/>
                <a:sym typeface="+mn-ea"/>
              </a:rPr>
              <a:t>称为微框架。 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目的是</a:t>
            </a:r>
            <a:r>
              <a:rPr sz="1800" dirty="0">
                <a:ea typeface="宋体" panose="02010600030101010101" pitchFamily="2" charset="-122"/>
                <a:sym typeface="+mn-ea"/>
              </a:rPr>
              <a:t>在保持应用程序的核心简单且可扩展</a:t>
            </a: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4701540"/>
            <a:ext cx="4095750" cy="16668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013575" y="1272540"/>
            <a:ext cx="447484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jinja2是Python的一个流行的模板引擎。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用来呈现</a:t>
            </a:r>
            <a:r>
              <a:rPr sz="1800" dirty="0">
                <a:ea typeface="宋体" panose="02010600030101010101" pitchFamily="2" charset="-122"/>
                <a:sym typeface="+mn-ea"/>
              </a:rPr>
              <a:t>动态网页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WSGI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，Web Server Gateway Interface，Web服务器网关接口，是Web服务器和Web应用程序之间的接口规范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Werkzeug，一个WSGI工具包，它实现了请求，响应对象和实用函数。 这样就可以在它基础上构建web框架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dirty="0"/>
              <a:t>1</a:t>
            </a:r>
            <a:r>
              <a:rPr lang="en-US" altLang="zh-CN" sz="4800" dirty="0"/>
              <a:t>/2</a:t>
            </a:r>
            <a:r>
              <a:rPr lang="zh-CN" altLang="en-US" sz="4800" dirty="0"/>
              <a:t> </a:t>
            </a:r>
            <a:r>
              <a:rPr lang="zh-CN" altLang="en-US" sz="4800" dirty="0">
                <a:ea typeface="宋体" panose="02010600030101010101" pitchFamily="2" charset="-122"/>
              </a:rPr>
              <a:t>数据可视化</a:t>
            </a:r>
            <a:endParaRPr lang="zh-CN" altLang="en-US" sz="4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Flask</a:t>
            </a:r>
            <a:r>
              <a:rPr lang="zh-CN" dirty="0">
                <a:ea typeface="宋体" panose="02010600030101010101" pitchFamily="2" charset="-122"/>
                <a:sym typeface="+mn-ea"/>
              </a:rPr>
              <a:t>介绍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447484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flask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部署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网站部署（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manage.py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接口（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api.py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数据库模型（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model.py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页面（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727825" y="1263650"/>
            <a:ext cx="447484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Web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开发中的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MVC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Model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与数据库相关的模型层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Views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网页的地址，以及渲染网页等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Controller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访问网页地址后，读取页面数据，调用业务逻辑</a:t>
            </a: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Flask</a:t>
            </a:r>
            <a:r>
              <a:rPr lang="zh-CN" dirty="0">
                <a:ea typeface="宋体" panose="02010600030101010101" pitchFamily="2" charset="-122"/>
                <a:sym typeface="+mn-ea"/>
              </a:rPr>
              <a:t>介绍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from flask import Flask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app = Flask(__name__)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@app.route('/')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def hello_world():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    return '你好，世界！'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    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if __name__ == "__main__":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    app.run(host='127.0.0.1', port=8080)</a:t>
            </a: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305" y="2686685"/>
            <a:ext cx="3295650" cy="971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Dash</a:t>
            </a:r>
            <a:r>
              <a:rPr lang="zh-CN" dirty="0">
                <a:ea typeface="宋体" panose="02010600030101010101" pitchFamily="2" charset="-122"/>
                <a:sym typeface="+mn-ea"/>
              </a:rPr>
              <a:t>介绍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2270" y="2038350"/>
            <a:ext cx="6369685" cy="2781300"/>
          </a:xfrm>
          <a:prstGeom prst="rect">
            <a:avLst/>
          </a:prstGeom>
        </p:spPr>
      </p:pic>
      <p:sp>
        <p:nvSpPr>
          <p:cNvPr id="2" name="Content Placeholder 2"/>
          <p:cNvSpPr txBox="1">
            <a:spLocks noGrp="1"/>
          </p:cNvSpPr>
          <p:nvPr/>
        </p:nvSpPr>
        <p:spPr>
          <a:xfrm>
            <a:off x="779780" y="1453515"/>
            <a:ext cx="468249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Dash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在纯Python环境中构建数据可视化Web APP的开源库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基于Flask、Plotly.js和React构建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dash_core_components库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简称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dcc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  <a:r>
              <a:rPr sz="1800" dirty="0">
                <a:ea typeface="宋体" panose="02010600030101010101" pitchFamily="2" charset="-122"/>
                <a:sym typeface="+mn-ea"/>
              </a:rPr>
              <a:t>包含了一组高阶组件，包括下拉菜单、图形、Markdown等等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layout由html.Div与dcc.Graph这样的组件树组成。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Dash</a:t>
            </a:r>
            <a:r>
              <a:rPr lang="zh-CN" dirty="0">
                <a:ea typeface="宋体" panose="02010600030101010101" pitchFamily="2" charset="-122"/>
                <a:sym typeface="+mn-ea"/>
              </a:rPr>
              <a:t>介绍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20140"/>
            <a:ext cx="534352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创建一个应用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app = dash.Dash()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设置layout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app.layout = html.Div([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html.H1('k线图'),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dcc.Dropdown(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id='my-dropdown',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options=[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{'label': '探路者', 'value':'300005'},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{'label': '莱美药业', 'value':'300006'},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{'label': '汉威科技', 'value':'300007'},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{'label': '天海防务', 'value':'300008'},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{'label': '安科生物', 'value':'300009'},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],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value='300005'),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dcc.Graph(id='my-graph')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])</a:t>
            </a:r>
            <a:endParaRPr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740525" y="1095375"/>
            <a:ext cx="534352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@app.callback(Output('my-graph', 'figure'), [Input('my-dropdown', 'value')])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def update_graph(selected_dropdown_value):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df = ts.get_k_data(selected_dropdown_value, ktype='30')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return {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'data':[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{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'x': df.index,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'y':df.close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}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]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}</a:t>
            </a:r>
            <a:endParaRPr sz="14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443990"/>
            <a:ext cx="603059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Echarts，百度开源的数据可视化工具，交互性好，图表精美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Pyecharts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 Python + Echarts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中使用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echarts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新版本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1.X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，不向下兼容，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，全面拥抱 Python3 和 TypeHint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即原有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0.5.x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版本不再进行维护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可视化显示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bar.render_notebook()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直接使用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jupyter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bar.render('temp.html')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渲染成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html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4515" y="2139950"/>
            <a:ext cx="4893310" cy="29279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443990"/>
            <a:ext cx="603059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Echarts使用：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，引入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echarts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&lt;script src="echarts.min.js"&gt;&lt;/script&gt;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，生成echarts对象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var myChart = echarts.init(document.getElementById('main'));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需要通过一个option对象来进行配置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，加载option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129780" y="1847850"/>
          <a:ext cx="4480560" cy="405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0280"/>
                <a:gridCol w="2240280"/>
              </a:tblGrid>
              <a:tr h="6750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/>
                        <a:t>字段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/>
                        <a:t>含义</a:t>
                      </a:r>
                      <a:endParaRPr lang="zh-CN" altLang="en-US" sz="1800"/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title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zh-CN" sz="1800">
                          <a:ea typeface="宋体" panose="02010600030101010101" pitchFamily="2" charset="-122"/>
                        </a:rPr>
                        <a:t>标题配置</a:t>
                      </a:r>
                      <a:endParaRPr lang="zh-CN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ea typeface="宋体" panose="02010600030101010101" pitchFamily="2" charset="-122"/>
                          <a:sym typeface="+mn-ea"/>
                        </a:rPr>
                        <a:t>tooltip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ea typeface="宋体" panose="02010600030101010101" pitchFamily="2" charset="-122"/>
                          <a:sym typeface="+mn-ea"/>
                        </a:rPr>
                        <a:t>鼠标点击出现的提示</a:t>
                      </a:r>
                      <a:endParaRPr lang="zh-CN" altLang="en-US" sz="1800"/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ea typeface="宋体" panose="02010600030101010101" pitchFamily="2" charset="-122"/>
                          <a:sym typeface="+mn-ea"/>
                        </a:rPr>
                        <a:t>visualMap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ea typeface="宋体" panose="02010600030101010101" pitchFamily="2" charset="-122"/>
                          <a:sym typeface="+mn-ea"/>
                        </a:rPr>
                        <a:t>视觉映射器</a:t>
                      </a:r>
                      <a:endParaRPr lang="zh-CN" altLang="en-US" sz="1800"/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 dirty="0">
                          <a:ea typeface="宋体" panose="02010600030101010101" pitchFamily="2" charset="-122"/>
                          <a:sym typeface="+mn-ea"/>
                        </a:rPr>
                        <a:t>series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/>
                        <a:t>表格数据</a:t>
                      </a:r>
                      <a:endParaRPr lang="zh-CN" altLang="en-US" sz="1800"/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 dirty="0">
                          <a:ea typeface="宋体" panose="02010600030101010101" pitchFamily="2" charset="-122"/>
                          <a:sym typeface="+mn-ea"/>
                        </a:rPr>
                        <a:t>legend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zh-CN" sz="1800">
                          <a:ea typeface="宋体" panose="02010600030101010101" pitchFamily="2" charset="-122"/>
                        </a:rPr>
                        <a:t>图例</a:t>
                      </a:r>
                      <a:endParaRPr lang="zh-CN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425450" y="1224280"/>
            <a:ext cx="611251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&lt;script type="text/javascript"&gt;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// 基于准备好的dom，初始化echarts实例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var myChart = echarts.init(document.getElementById('main'));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// 指定图表的配置项和数据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var option = {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title: {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    text: '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累计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确诊国家 Top10'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},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tooltip: {},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legend: {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    data:['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累计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确诊']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},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xAxis: {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    data: [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"美国","巴西","俄罗斯", "西班牙", "英国","意大利","法国","德国","土耳其","伊朗"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]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},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160135" y="1224280"/>
            <a:ext cx="582358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yAxis: {},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series: [{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    name: '新增',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    type: 'bar',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    data: [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1666828, 347398, 335882, 281904, 258504, 229327, 182036, 179986, 155686, 133521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]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    }]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};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// 使用刚指定的配置项和数据显示图表。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   myChart.setOption(option);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&lt;/script&gt;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425450" y="1224280"/>
            <a:ext cx="611251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import pyecharts.options as opts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from pyecharts.charts import Bar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country = ["美国","巴西","俄罗斯", "西班牙", "英国","意大利","法国","德国","土耳其","伊朗"]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data = [1666828, 347398, 335882, 281904, 258504, 229327, 182036, 179986, 155686, 133521]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bar = (    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	Bar()    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	.add_xaxis(country)    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	.add_yaxis("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累计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确诊", data)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	.set_series_opts(label_opts=opts.LabelOpts(is_show=False))    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	.set_global_opts(title_opts=opts.TitleOpts(title="</a:t>
            </a: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累计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确诊国家 Top10"))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	)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bar.render('temp.html')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#bar.render_notebook()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0" y="2019300"/>
            <a:ext cx="5474335" cy="31756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443990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数据源：丁香园 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https://lab.isaaclin.cn/nCoV/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全国疫情概览： /nCoV/api/overall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省份、地区列表： /nCoV/api/provinceName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地区的疫情数据：/nCoV/api/area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疫情相关新闻：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nCoV/api/news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疫情相关谣言：/nCoV/api/rumors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330960"/>
            <a:ext cx="6771005" cy="52120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1800" dirty="0">
                <a:ea typeface="宋体" panose="02010600030101010101" pitchFamily="2" charset="-122"/>
              </a:rPr>
              <a:t>download_dxy_foreign_data_csv</a:t>
            </a:r>
            <a:r>
              <a:rPr lang="en-US" altLang="zh-CN" sz="1800" dirty="0">
                <a:ea typeface="宋体" panose="02010600030101010101" pitchFamily="2" charset="-122"/>
              </a:rPr>
              <a:t>.py</a:t>
            </a:r>
            <a:r>
              <a:rPr lang="zh-CN" altLang="zh-CN" sz="1800" dirty="0">
                <a:ea typeface="宋体" panose="02010600030101010101" pitchFamily="2" charset="-122"/>
              </a:rPr>
              <a:t>：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</a:rPr>
              <a:t>从丁香园接口获取整体数据，保存到country_data.csv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</a:rPr>
              <a:t># 从API中获取国外国家列名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</a:rPr>
              <a:t>foreign_list = get_foreign_name()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</a:rPr>
              <a:t># 得到中国的总统计数据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</a:rPr>
              <a:t>result = get_data_from_country('中国')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</a:rPr>
              <a:t># 得到国外的总统计数据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</a:rPr>
              <a:t>for country in foreign_list: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</a:rPr>
              <a:t>    df = get_data_from_country(country)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</a:rPr>
              <a:t>    result = pd.concat([result, df])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</a:rPr>
              <a:t>result.to_csv('./country_data.csv', index=False)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zh-CN" sz="1800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260465" y="1330960"/>
            <a:ext cx="5812790" cy="46240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# 从row中得到数据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def get_data_from_row(row, province, city, updateTime):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# 返回某个省份下面所有城市的数据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def get_data_from_cities(results, province, updateTime):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# 得到指定的省份数据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def get_data_from_province(province = '全国'):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# 从API中获取省份列表province_list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def get_province_name():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</a:t>
            </a:r>
            <a:r>
              <a:rPr lang="en-US" altLang="zh-CN" dirty="0">
                <a:ea typeface="宋体" panose="02010600030101010101" pitchFamily="2" charset="-122"/>
              </a:rPr>
              <a:t>EDA</a:t>
            </a:r>
            <a:r>
              <a:rPr lang="zh-CN" altLang="zh-CN" dirty="0">
                <a:ea typeface="宋体" panose="02010600030101010101" pitchFamily="2" charset="-122"/>
              </a:rPr>
              <a:t>有哪些作用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2264410" y="1962150"/>
            <a:ext cx="838200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>
                <a:sym typeface="+mn-ea"/>
              </a:rPr>
              <a:t>Thinking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可视化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EDA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都有哪些作用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都有哪些可视化的方式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  <a:sym typeface="+mn-ea"/>
              </a:rPr>
              <a:t>http://</a:t>
            </a:r>
            <a:r>
              <a:rPr lang="en-US" sz="2200" dirty="0">
                <a:ea typeface="宋体" panose="02010600030101010101" pitchFamily="2" charset="-122"/>
                <a:sym typeface="+mn-ea"/>
              </a:rPr>
              <a:t>127.0.0.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1:5000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215" y="2106295"/>
            <a:ext cx="9479915" cy="44329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国外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数据抓取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确定数据源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整体情况，非时序数据 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丁香园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API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时序数据 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腾讯新闻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抓取页面，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JSON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解析，数据存储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  <a:sym typeface="+mn-ea"/>
              </a:rPr>
              <a:t>download_qq_foreign_data_csv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download_dxy_foreign_data_csv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11645" y="1464310"/>
            <a:ext cx="4083050" cy="4568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数据可视化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地图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各个国家的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geoJson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动态加载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折线图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选项卡切换</a:t>
            </a:r>
            <a:endParaRPr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9830" y="1778000"/>
            <a:ext cx="7063740" cy="3691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$.get("./static/json/" + country + ".json", function (data){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echarts.registerMap(country, data);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$.get("/detaildata/" + country,function (country_data) {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    if (country == 'world') {echartsWorld('country', country_data);}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    if (country == 'korea') {echartsKorea('country', country_data);}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    if (country == 'japan') {echartsJapan('country', country_data);}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    if (country == 'italy') {echartsItaly('country', country_data);}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}).fail(function(data, type, err){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    alert(type + err);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})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}).fail(function(data, type, err){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  alert(type + err);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});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9830" y="1778000"/>
            <a:ext cx="7063740" cy="198501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367790"/>
            <a:ext cx="468503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2200" dirty="0">
                <a:ea typeface="宋体" panose="02010600030101010101" pitchFamily="2" charset="-122"/>
                <a:sym typeface="+mn-ea"/>
              </a:rPr>
              <a:t>flask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部署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python manage.py runserver -h 0.0.0.0 -p 5000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Flask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架构：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网站部署（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manage.py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接口（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api.py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）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地图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json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，折线图数据等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数据库模型（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model.py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页面（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5445" y="1283335"/>
            <a:ext cx="6334125" cy="5399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@api.route("")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def home():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return redirect("/feiyan")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# 返回某个国家的疫情数据（折线图）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@api.route("detail_linedata/&lt;country&gt;")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def detailLineData(country):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# 读取抓取的肺炎数据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data = pd.read_csv(os.path.join(ROOT_PATH, 'country_data.csv'))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nameMap = {'china': '中国', 'korea': '韩国', 'japan': '日本', 'italy': '意大利', 'iran': '伊朗'}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result = data[data['country'] == nameMap[country]]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result = result[['confirmedCount', 'updateTime']]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# 按照时间从小到大排序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result = result.sort_values(by="updateTime", ascending=True)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return Response(json.dumps({'index': result['updateTime'].tolist(), 'value': result['confirmedCount'].tolist()}), content_type='application/json')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# 返回某个国家的疫情数据（地图数据）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@api.route("detaildata/&lt;country&gt;")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def detailData(country):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@api.route("feiyan", methods=["GET", "POST"])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def index():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43446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部分：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返回某个国家的疫情数据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（直线）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@api.route("detail_linedata/&lt;country&gt;")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def detailLineData(country):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返回某个国家的疫情数据（地图）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@api.route("detaildata/&lt;country&gt;")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def detailData(country):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3395" y="1450340"/>
            <a:ext cx="6481445" cy="4739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434465"/>
            <a:ext cx="560324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宋体" panose="02010600030101010101" pitchFamily="2" charset="-122"/>
                <a:sym typeface="+mn-ea"/>
              </a:rPr>
              <a:t>model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部分：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地图数据，保存在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.json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文件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获取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json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，然后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进行注册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echarts.registerMap(country, data);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疫情数据，保存在 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country_data.csv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foreight_country_data.csv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pandas dataframe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解析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5890" y="1353820"/>
            <a:ext cx="5329555" cy="5033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ym typeface="+mn-ea"/>
              </a:rPr>
              <a:t>nCoV</a:t>
            </a:r>
            <a:r>
              <a:rPr lang="zh-CN" dirty="0">
                <a:ea typeface="宋体" panose="02010600030101010101" pitchFamily="2" charset="-122"/>
                <a:sym typeface="+mn-ea"/>
              </a:rPr>
              <a:t>抓取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可视化（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434465"/>
            <a:ext cx="491109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宋体" panose="02010600030101010101" pitchFamily="2" charset="-122"/>
                <a:sym typeface="+mn-ea"/>
              </a:rPr>
              <a:t>view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部分：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200" dirty="0">
                <a:ea typeface="宋体" panose="02010600030101010101" pitchFamily="2" charset="-122"/>
                <a:sym typeface="+mn-ea"/>
              </a:rPr>
              <a:t>选项卡切换函数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function tab_mapdata(country)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针对选择不同的国家，进行地图展示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if (country == 'world') {echartsWorld('country', country_data);}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if (country == 'korea') {echartsKorea('country', country_data);}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1505" y="1204595"/>
            <a:ext cx="6254115" cy="5442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558290"/>
            <a:ext cx="6752590" cy="4351655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熟悉掌握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Web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框架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Flask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或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Dash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echarts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pyecharts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MVC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架构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搭建自己的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DashBoard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Flask + echarts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处理数据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8305" y="1747520"/>
            <a:ext cx="6267450" cy="3524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</a:t>
            </a:r>
            <a:r>
              <a:rPr lang="en-US" altLang="zh-CN" dirty="0">
                <a:ea typeface="宋体" panose="02010600030101010101" pitchFamily="2" charset="-122"/>
              </a:rPr>
              <a:t>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558290"/>
            <a:ext cx="9708515" cy="4351655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Thinking1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MVC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框架指的是什么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Thinking2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：基于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的可视化技术都有哪些，你使用过哪些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  <a:sym typeface="+mn-ea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48056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购物篮词云分析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数据集：MarketBasket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对数据集进行词云可视化展示，可视化探索（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Top10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的商品有哪些）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380" y="1682115"/>
            <a:ext cx="6380480" cy="3823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</a:t>
            </a:r>
            <a:r>
              <a:rPr lang="en-US" altLang="zh-CN" dirty="0">
                <a:ea typeface="宋体" panose="02010600030101010101" pitchFamily="2" charset="-122"/>
              </a:rPr>
              <a:t>EDA</a:t>
            </a:r>
            <a:r>
              <a:rPr lang="zh-CN" altLang="zh-CN" dirty="0">
                <a:ea typeface="宋体" panose="02010600030101010101" pitchFamily="2" charset="-122"/>
              </a:rPr>
              <a:t>有哪些作用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99515" y="2328545"/>
            <a:ext cx="152400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数据加载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3870" y="3460750"/>
            <a:ext cx="1692275" cy="18053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284855" y="2327910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数据预处理</a:t>
            </a:r>
            <a:endParaRPr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184775" y="2327910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机器学习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084695" y="2329180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后处理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84615" y="2328545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信息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 141"/>
          <p:cNvSpPr/>
          <p:nvPr/>
        </p:nvSpPr>
        <p:spPr>
          <a:xfrm>
            <a:off x="2723515" y="2448560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 141"/>
          <p:cNvSpPr/>
          <p:nvPr/>
        </p:nvSpPr>
        <p:spPr>
          <a:xfrm>
            <a:off x="4718685" y="2449195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 141"/>
          <p:cNvSpPr/>
          <p:nvPr/>
        </p:nvSpPr>
        <p:spPr>
          <a:xfrm>
            <a:off x="6618605" y="2449195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 141"/>
          <p:cNvSpPr/>
          <p:nvPr/>
        </p:nvSpPr>
        <p:spPr>
          <a:xfrm>
            <a:off x="8518525" y="2449830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6285" y="3601085"/>
            <a:ext cx="142049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数据探索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数据可视化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数据清洗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特征选择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19950" y="3460750"/>
            <a:ext cx="1591945" cy="94869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392035" y="3625850"/>
            <a:ext cx="142049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参数调整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数据可视化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13985" y="3435985"/>
            <a:ext cx="1625600" cy="18053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372100" y="3576320"/>
            <a:ext cx="142049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各种机器学习算法模型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模型训练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模型评估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数据可视化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070" y="1933575"/>
            <a:ext cx="7515225" cy="2990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数据可视化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2845" y="1776095"/>
            <a:ext cx="7305675" cy="3305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Dashboard搭建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0" y="1476375"/>
            <a:ext cx="8039100" cy="3905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Dashboard搭建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3125" y="1238250"/>
            <a:ext cx="7905750" cy="468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工作中的应用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85" y="1209675"/>
            <a:ext cx="5692140" cy="5461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5" y="1209675"/>
            <a:ext cx="5645785" cy="4581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可视化视图都有哪些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30542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4种类别：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比较：展示事物的排列顺序，比如条图。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联系：查看两个变量之间关系，比如气泡图。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构成：每个部分所占整体的百分比，如饼图。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分布：关心各数值范围包含多少项目，如柱图。</a:t>
            </a:r>
            <a:endParaRPr lang="zh-CN" altLang="en-US" sz="2200">
              <a:sym typeface="+mn-ea"/>
            </a:endParaRPr>
          </a:p>
        </p:txBody>
      </p:sp>
      <p:pic>
        <p:nvPicPr>
          <p:cNvPr id="9" name="图片 9" descr="H:\培训\清华的数据挖掘课\L15\视图分类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8970" y="836295"/>
            <a:ext cx="6390005" cy="59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可视化视图都有哪些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30542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2200">
                <a:sym typeface="+mn-ea"/>
              </a:rPr>
              <a:t>Python</a:t>
            </a:r>
            <a:r>
              <a:rPr lang="zh-CN" altLang="zh-CN" sz="2200">
                <a:ea typeface="宋体" panose="02010600030101010101" pitchFamily="2" charset="-122"/>
                <a:sym typeface="+mn-ea"/>
              </a:rPr>
              <a:t>中常用的两个可视化工具：</a:t>
            </a:r>
            <a:endParaRPr lang="zh-CN" altLang="zh-CN" sz="22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sym typeface="+mn-ea"/>
              </a:rPr>
              <a:t>在Matplotlib中，看起来和MATLAB很相似。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import matplotlib.pyplot as plt</a:t>
            </a:r>
            <a:endParaRPr lang="zh-CN" altLang="en-US" sz="2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2200">
                <a:sym typeface="+mn-ea"/>
              </a:rPr>
              <a:t>seaborn</a:t>
            </a:r>
            <a:r>
              <a:rPr lang="zh-CN" altLang="zh-CN" sz="2200">
                <a:ea typeface="宋体" panose="02010600030101010101" pitchFamily="2" charset="-122"/>
                <a:sym typeface="+mn-ea"/>
              </a:rPr>
              <a:t>工具</a:t>
            </a:r>
            <a:endParaRPr lang="en-US" altLang="zh-CN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>
                <a:sym typeface="+mn-ea"/>
              </a:rPr>
              <a:t>import seaborn as sns</a:t>
            </a:r>
            <a:endParaRPr lang="en-US" altLang="zh-CN" sz="22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545" y="1328420"/>
            <a:ext cx="5467350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散点图：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N = 500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x = np.random.randn(N)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y = np.random.randn(N)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用Matplotlib画散点图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plt.scatter(x, y,marker='x')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用Seaborn画散点图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df = pd.DataFrame({'x': x, 'y': y})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sns.jointplot(x="x", y="y", data=df, kind='scatter');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2865" y="1797050"/>
            <a:ext cx="3727450" cy="2845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1321435"/>
            <a:ext cx="3465195" cy="34651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dynamicNum"/>
</p:tagLst>
</file>

<file path=ppt/tags/tag10.xml><?xml version="1.0" encoding="utf-8"?>
<p:tagLst xmlns:p="http://schemas.openxmlformats.org/presentationml/2006/main">
  <p:tag name="KSO_WM_SLIDE_MODEL_TYPE" val="dynamicNum"/>
</p:tagLst>
</file>

<file path=ppt/tags/tag2.xml><?xml version="1.0" encoding="utf-8"?>
<p:tagLst xmlns:p="http://schemas.openxmlformats.org/presentationml/2006/main">
  <p:tag name="KSO_WM_SLIDE_MODEL_TYPE" val="dynamicNum"/>
</p:tagLst>
</file>

<file path=ppt/tags/tag3.xml><?xml version="1.0" encoding="utf-8"?>
<p:tagLst xmlns:p="http://schemas.openxmlformats.org/presentationml/2006/main">
  <p:tag name="REFSHAPE" val="966099124"/>
  <p:tag name="KSO_WM_UNIT_PLACING_PICTURE_USER_VIEWPORT" val="{&quot;height&quot;:9330,&quot;width&quot;:9600}"/>
</p:tagLst>
</file>

<file path=ppt/tags/tag4.xml><?xml version="1.0" encoding="utf-8"?>
<p:tagLst xmlns:p="http://schemas.openxmlformats.org/presentationml/2006/main">
  <p:tag name="KSO_WM_UNIT_PLACING_PICTURE_USER_VIEWPORT" val="{&quot;height&quot;:6615,&quot;width&quot;:8610}"/>
</p:tagLst>
</file>

<file path=ppt/tags/tag5.xml><?xml version="1.0" encoding="utf-8"?>
<p:tagLst xmlns:p="http://schemas.openxmlformats.org/presentationml/2006/main">
  <p:tag name="REFSHAPE" val="1221046044"/>
  <p:tag name="KSO_WM_UNIT_PLACING_PICTURE_USER_VIEWPORT" val="{&quot;height&quot;:6030,&quot;width&quot;:4560}"/>
</p:tagLst>
</file>

<file path=ppt/tags/tag6.xml><?xml version="1.0" encoding="utf-8"?>
<p:tagLst xmlns:p="http://schemas.openxmlformats.org/presentationml/2006/main">
  <p:tag name="KSO_WM_UNIT_TABLE_BEAUTIFY" val="smartTable{285cbe3c-194e-4a57-b81d-ea96dc121481}"/>
</p:tagLst>
</file>

<file path=ppt/tags/tag7.xml><?xml version="1.0" encoding="utf-8"?>
<p:tagLst xmlns:p="http://schemas.openxmlformats.org/presentationml/2006/main">
  <p:tag name="REFSHAPE" val="1841329844"/>
  <p:tag name="KSO_WM_UNIT_PLACING_PICTURE_USER_VIEWPORT" val="{&quot;height&quot;:11595,&quot;width&quot;:10365}"/>
</p:tagLst>
</file>

<file path=ppt/tags/tag8.xml><?xml version="1.0" encoding="utf-8"?>
<p:tagLst xmlns:p="http://schemas.openxmlformats.org/presentationml/2006/main">
  <p:tag name="KSO_WM_SLIDE_MODEL_TYPE" val="dynamicNum"/>
</p:tagLst>
</file>

<file path=ppt/tags/tag9.xml><?xml version="1.0" encoding="utf-8"?>
<p:tagLst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13388</Words>
  <Application>WPS 演示</Application>
  <PresentationFormat>宽屏</PresentationFormat>
  <Paragraphs>774</Paragraphs>
  <Slides>65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7" baseType="lpstr">
      <vt:lpstr>Arial</vt:lpstr>
      <vt:lpstr>宋体</vt:lpstr>
      <vt:lpstr>Wingdings</vt:lpstr>
      <vt:lpstr>Calibri</vt:lpstr>
      <vt:lpstr>Calibri Light</vt:lpstr>
      <vt:lpstr>Arial</vt:lpstr>
      <vt:lpstr>Calibri</vt:lpstr>
      <vt:lpstr>Calibri Light</vt:lpstr>
      <vt:lpstr>微软雅黑</vt:lpstr>
      <vt:lpstr>Arial Unicode MS</vt:lpstr>
      <vt:lpstr>Helvetica</vt:lpstr>
      <vt:lpstr>Office 主题​​</vt:lpstr>
      <vt:lpstr>数据可视化及实战 Lesson-02 </vt:lpstr>
      <vt:lpstr>学习方法</vt:lpstr>
      <vt:lpstr>&gt;&gt;   今天的学习目标</vt:lpstr>
      <vt:lpstr>1/2 数据可视化</vt:lpstr>
      <vt:lpstr>可视化EDA有哪些作用</vt:lpstr>
      <vt:lpstr>可视化EDA有哪些作用</vt:lpstr>
      <vt:lpstr>可视化视图都有哪些</vt:lpstr>
      <vt:lpstr>可视化视图都有哪些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subplot使用</vt:lpstr>
      <vt:lpstr>subplot使用</vt:lpstr>
      <vt:lpstr>subplot使用：沪市指数可视化</vt:lpstr>
      <vt:lpstr>如何使用Python进行可视化探索</vt:lpstr>
      <vt:lpstr>如何使用Python进行可视化探索</vt:lpstr>
      <vt:lpstr>如何使用Python进行可视化探索</vt:lpstr>
      <vt:lpstr>如何使用Python进行词云展示</vt:lpstr>
      <vt:lpstr>如何使用Python进行词云展示</vt:lpstr>
      <vt:lpstr>Action：MarketBasket购物篮词云分析</vt:lpstr>
      <vt:lpstr>决策树可视化</vt:lpstr>
      <vt:lpstr>决策树可视化</vt:lpstr>
      <vt:lpstr>Summary</vt:lpstr>
      <vt:lpstr>2/2 Dashboard搭建</vt:lpstr>
      <vt:lpstr>什么是Dashboard</vt:lpstr>
      <vt:lpstr>nCoV数据分析及可视化</vt:lpstr>
      <vt:lpstr>nCoV数据分析及可视化</vt:lpstr>
      <vt:lpstr>nCoV数据分析及可视化</vt:lpstr>
      <vt:lpstr>数据可视化的技术选型</vt:lpstr>
      <vt:lpstr>nCoV抓取&amp;可视化</vt:lpstr>
      <vt:lpstr>nCoV抓取&amp;可视化</vt:lpstr>
      <vt:lpstr>数据可视化的技术选型</vt:lpstr>
      <vt:lpstr>Flask介绍</vt:lpstr>
      <vt:lpstr>Flask介绍</vt:lpstr>
      <vt:lpstr>Flask介绍</vt:lpstr>
      <vt:lpstr>Dash介绍</vt:lpstr>
      <vt:lpstr>Dash介绍</vt:lpstr>
      <vt:lpstr>echarts使用</vt:lpstr>
      <vt:lpstr>echarts使用</vt:lpstr>
      <vt:lpstr>echarts使用</vt:lpstr>
      <vt:lpstr>echarts使用</vt:lpstr>
      <vt:lpstr>nCoV抓取&amp;可视化（echarts）</vt:lpstr>
      <vt:lpstr>nCoV抓取&amp;可视化（echarts）</vt:lpstr>
      <vt:lpstr>nCoV抓取&amp;可视化（echarts）</vt:lpstr>
      <vt:lpstr>nCoV抓取&amp;可视化（echarts）</vt:lpstr>
      <vt:lpstr>nCoV抓取&amp;可视化（echarts）</vt:lpstr>
      <vt:lpstr>nCoV抓取&amp;可视化（echarts）</vt:lpstr>
      <vt:lpstr>nCoV抓取&amp;可视化（echarts）</vt:lpstr>
      <vt:lpstr>nCoV抓取&amp;可视化（echarts）</vt:lpstr>
      <vt:lpstr>nCoV抓取&amp;可视化（echarts）</vt:lpstr>
      <vt:lpstr>Summary</vt:lpstr>
      <vt:lpstr>Thinking&amp;Action</vt:lpstr>
      <vt:lpstr>Thinking&amp;Action</vt:lpstr>
      <vt:lpstr>Summary</vt:lpstr>
      <vt:lpstr>Summary</vt:lpstr>
      <vt:lpstr>Summary</vt:lpstr>
      <vt:lpstr>Summary</vt:lpstr>
      <vt:lpstr>Thank You Using data to solve problems</vt:lpstr>
      <vt:lpstr>工作中的应用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cy</cp:lastModifiedBy>
  <cp:revision>2462</cp:revision>
  <dcterms:created xsi:type="dcterms:W3CDTF">2019-08-30T07:48:00Z</dcterms:created>
  <dcterms:modified xsi:type="dcterms:W3CDTF">2020-08-28T03:37:35Z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